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57" r:id="rId3"/>
    <p:sldId id="295" r:id="rId4"/>
    <p:sldId id="258" r:id="rId5"/>
    <p:sldId id="261" r:id="rId6"/>
    <p:sldId id="259" r:id="rId7"/>
    <p:sldId id="260" r:id="rId8"/>
    <p:sldId id="264" r:id="rId9"/>
    <p:sldId id="262" r:id="rId10"/>
    <p:sldId id="263" r:id="rId11"/>
    <p:sldId id="265" r:id="rId12"/>
    <p:sldId id="268" r:id="rId13"/>
    <p:sldId id="281" r:id="rId14"/>
    <p:sldId id="273" r:id="rId15"/>
    <p:sldId id="296" r:id="rId16"/>
    <p:sldId id="297" r:id="rId17"/>
    <p:sldId id="298" r:id="rId18"/>
    <p:sldId id="270" r:id="rId19"/>
    <p:sldId id="271" r:id="rId20"/>
    <p:sldId id="272" r:id="rId21"/>
    <p:sldId id="299" r:id="rId22"/>
    <p:sldId id="300" r:id="rId23"/>
    <p:sldId id="301" r:id="rId24"/>
    <p:sldId id="29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0000"/>
    <a:srgbClr val="3672A3"/>
    <a:srgbClr val="8BD64E"/>
    <a:srgbClr val="EC8E25"/>
    <a:srgbClr val="886138"/>
    <a:srgbClr val="402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8151E-0C3A-494B-B26B-37D62C383CFE}">
  <a:tblStyle styleId="{9698151E-0C3A-494B-B26B-37D62C383C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185A3-63CA-4AD0-B97A-12F4E01556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2f9d8078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2f9d8078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3b4fd428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3b4fd428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4C5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5900" y="759982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ABE33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0" y="1580113"/>
            <a:ext cx="9144000" cy="3341668"/>
          </a:xfrm>
          <a:custGeom>
            <a:avLst/>
            <a:gdLst/>
            <a:ahLst/>
            <a:cxnLst/>
            <a:rect l="l" t="t" r="r" b="b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5900" y="410541"/>
            <a:ext cx="9144152" cy="4453148"/>
          </a:xfrm>
          <a:custGeom>
            <a:avLst/>
            <a:gdLst/>
            <a:ahLst/>
            <a:cxnLst/>
            <a:rect l="l" t="t" r="r" b="b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6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Google Shape;32;p5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4" name="Google Shape;34;p5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5" name="Google Shape;35;p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6" name="Google Shape;36;p5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4" name="Google Shape;54;p7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9" name="Google Shape;59;p7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870750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357262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5843773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8" name="Google Shape;68;p8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71" name="Google Shape;71;p8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72" name="Google Shape;72;p8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l" t="t" r="r" b="b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-6025" y="2"/>
            <a:ext cx="4445394" cy="1085644"/>
          </a:xfrm>
          <a:custGeom>
            <a:avLst/>
            <a:gdLst/>
            <a:ahLst/>
            <a:cxnLst/>
            <a:rect l="l" t="t" r="r" b="b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>
            <a:off x="6375475" y="4745747"/>
            <a:ext cx="2548913" cy="400879"/>
          </a:xfrm>
          <a:custGeom>
            <a:avLst/>
            <a:gdLst/>
            <a:ahLst/>
            <a:cxnLst/>
            <a:rect l="l" t="t" r="r" b="b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8" name="Google Shape;88;p10"/>
          <p:cNvSpPr/>
          <p:nvPr/>
        </p:nvSpPr>
        <p:spPr>
          <a:xfrm>
            <a:off x="7341180" y="4767304"/>
            <a:ext cx="1821096" cy="395811"/>
          </a:xfrm>
          <a:custGeom>
            <a:avLst/>
            <a:gdLst/>
            <a:ahLst/>
            <a:cxnLst/>
            <a:rect l="l" t="t" r="r" b="b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8340717" y="4204075"/>
            <a:ext cx="818444" cy="959061"/>
          </a:xfrm>
          <a:custGeom>
            <a:avLst/>
            <a:gdLst/>
            <a:ahLst/>
            <a:cxnLst/>
            <a:rect l="l" t="t" r="r" b="b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l" t="t" r="r" b="b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Beyn</a:t>
            </a:r>
            <a:r>
              <a:rPr lang="az-Latn-AZ" dirty="0">
                <a:latin typeface="Comic Sans MS" panose="030F0702030302020204" pitchFamily="66" charset="0"/>
              </a:rPr>
              <a:t>əlxalq </a:t>
            </a:r>
            <a:br>
              <a:rPr lang="az-Latn-AZ" dirty="0">
                <a:latin typeface="Comic Sans MS" panose="030F0702030302020204" pitchFamily="66" charset="0"/>
              </a:rPr>
            </a:br>
            <a:r>
              <a:rPr lang="az-Latn-AZ" dirty="0">
                <a:latin typeface="Comic Sans MS" panose="030F0702030302020204" pitchFamily="66" charset="0"/>
              </a:rPr>
              <a:t>Proqramçılar Günü</a:t>
            </a:r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E2726-6F5D-5A06-0CCC-96C0D15D62E9}"/>
              </a:ext>
            </a:extLst>
          </p:cNvPr>
          <p:cNvSpPr txBox="1"/>
          <p:nvPr/>
        </p:nvSpPr>
        <p:spPr>
          <a:xfrm>
            <a:off x="354812" y="1544976"/>
            <a:ext cx="52382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&lt;body&gt;</a:t>
            </a:r>
          </a:p>
          <a:p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İstənilən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proqramlaşdırma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əsas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elementləri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bunlardır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əlifbası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sintaksisi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semantikası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əlifbası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dedikdə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işlənən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bütün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simvollar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nəzərdə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tutulur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Sintaksis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əlifbada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olan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simvollardan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ayrı-ayrı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konstruksiyalarının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komandaların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operatorların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düzəldilməsinin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formal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qaydalarıdır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Bu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qaydalar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müxtəlif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həll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alqoritmlərini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proqramlaşdırmağa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imkan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verir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&lt;/body&gt;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329CF-ABBD-EEF4-F17B-76D66646311F}"/>
              </a:ext>
            </a:extLst>
          </p:cNvPr>
          <p:cNvSpPr txBox="1"/>
          <p:nvPr/>
        </p:nvSpPr>
        <p:spPr>
          <a:xfrm>
            <a:off x="575822" y="358140"/>
            <a:ext cx="538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b="1" dirty="0">
                <a:solidFill>
                  <a:schemeClr val="bg1"/>
                </a:solidFill>
                <a:latin typeface="Raleway" pitchFamily="2" charset="0"/>
              </a:rPr>
              <a:t>Əsas elementlər</a:t>
            </a:r>
            <a:endParaRPr lang="en-GB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4BBE8BA-0D6C-C8AA-A721-0D1169BA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87" y="1628796"/>
            <a:ext cx="2878213" cy="2242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87590" y="36792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dirty="0"/>
              <a:t>Hello</a:t>
            </a:r>
            <a:r>
              <a:rPr lang="en-GB" sz="3200" dirty="0"/>
              <a:t>, World!</a:t>
            </a:r>
            <a:endParaRPr sz="3200" dirty="0"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787590" y="1663455"/>
            <a:ext cx="4436100" cy="27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Texnologiya dövründə yaşamağımız İT sahəsinə olan ehtiyac və marağı 2 qatına çıxarıb. Dünyanın 4 bir yanında yüksək səviyyəli coder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’lar yeti</a:t>
            </a:r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şir.Gəlin  birlikdə statistikaya nəzər salaq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225" y="717423"/>
            <a:ext cx="3568800" cy="35688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az-Latn-AZ" dirty="0"/>
              <a:t>ünya Statistikası</a:t>
            </a:r>
            <a:endParaRPr dirty="0"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A3E49A7-0A77-B621-7AC4-E297C983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1" y="1531620"/>
            <a:ext cx="5712855" cy="3213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FF8D5-108D-D3E9-0AE8-4A511631C51F}"/>
              </a:ext>
            </a:extLst>
          </p:cNvPr>
          <p:cNvSpPr txBox="1"/>
          <p:nvPr/>
        </p:nvSpPr>
        <p:spPr>
          <a:xfrm>
            <a:off x="5283959" y="2322752"/>
            <a:ext cx="3383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Bəs sizcə nəyə görə developer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’lar</a:t>
            </a:r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ın böyük çoxluğu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</a:t>
            </a:r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əzh </a:t>
            </a:r>
            <a:r>
              <a:rPr lang="az-Latn-AZ" sz="2000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JavaScript</a:t>
            </a:r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dilini istifadə edir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solidFill>
                  <a:schemeClr val="bg1"/>
                </a:solidFill>
                <a:latin typeface="Comic Sans MS" panose="030F0702030302020204" pitchFamily="66" charset="0"/>
              </a:rPr>
              <a:t>Hissə 2</a:t>
            </a:r>
            <a:br>
              <a:rPr lang="az-Latn-AZ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az-Latn-AZ" dirty="0">
                <a:solidFill>
                  <a:schemeClr val="bg1"/>
                </a:solidFill>
                <a:latin typeface="Comic Sans MS" panose="030F0702030302020204" pitchFamily="66" charset="0"/>
              </a:rPr>
              <a:t>Developer və gördüyü iş</a:t>
            </a:r>
            <a:endParaRPr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0460E-18C2-74C7-F233-14EF5D414399}"/>
              </a:ext>
            </a:extLst>
          </p:cNvPr>
          <p:cNvSpPr txBox="1"/>
          <p:nvPr/>
        </p:nvSpPr>
        <p:spPr>
          <a:xfrm>
            <a:off x="3901440" y="1783528"/>
            <a:ext cx="5113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Beləliklə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developer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kimdir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  <a:p>
            <a:pPr algn="l"/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Developer termini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dilimizə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ingilis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dilindən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keçib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Developer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təminatını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tətbiqləri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yaradıb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inkişaf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etdirən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insandır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pPr algn="l"/>
            <a:r>
              <a:rPr lang="az-Latn-AZ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söz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həmçinin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tərtibçisi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mühəndisi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mənalarında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işlədilir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endParaRPr lang="en-GB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8A369-2BF1-CD77-8051-76AB7857E1E2}"/>
              </a:ext>
            </a:extLst>
          </p:cNvPr>
          <p:cNvSpPr txBox="1"/>
          <p:nvPr/>
        </p:nvSpPr>
        <p:spPr>
          <a:xfrm>
            <a:off x="678180" y="386029"/>
            <a:ext cx="4823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Kimdir o şəxs</a:t>
            </a:r>
            <a:r>
              <a:rPr lang="en-GB" sz="2800" b="1" dirty="0">
                <a:solidFill>
                  <a:schemeClr val="bg1"/>
                </a:solidFill>
                <a:latin typeface="Raleway" pitchFamily="2" charset="0"/>
              </a:rPr>
              <a:t> ???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2658586A-99DD-1496-BBBC-F54D0AD0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9953" y="1310640"/>
            <a:ext cx="4387839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5BBD6-2F9C-AAD4-DCF4-A2F2A3B682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1A61E-6DBB-D5C3-66BC-98C3E3FCC5E9}"/>
              </a:ext>
            </a:extLst>
          </p:cNvPr>
          <p:cNvSpPr txBox="1"/>
          <p:nvPr/>
        </p:nvSpPr>
        <p:spPr>
          <a:xfrm>
            <a:off x="4410567" y="1638299"/>
            <a:ext cx="42062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Developer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kimi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fəaliyyət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göstərən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insanlar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müxtəlif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proqramların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kodunu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yazıb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müəyyən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tətbiqi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sala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bilir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Həmin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işlə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məşğul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olanlar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azı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proqramlaşdırma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dilini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yaxşı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bilirlər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inkişaf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etdirmə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üzrə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mütəxəssis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sayılırlar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GB" sz="16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D9D6F5D8-85C0-2A39-272D-029AD522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873200"/>
            <a:ext cx="3494715" cy="3073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DEA49-552B-D0EA-CA66-25885082914A}"/>
              </a:ext>
            </a:extLst>
          </p:cNvPr>
          <p:cNvSpPr txBox="1"/>
          <p:nvPr/>
        </p:nvSpPr>
        <p:spPr>
          <a:xfrm>
            <a:off x="575822" y="196849"/>
            <a:ext cx="418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Raleway" pitchFamily="2" charset="0"/>
              </a:rPr>
              <a:t>Code and Coder</a:t>
            </a:r>
          </a:p>
        </p:txBody>
      </p:sp>
    </p:spTree>
    <p:extLst>
      <p:ext uri="{BB962C8B-B14F-4D97-AF65-F5344CB8AC3E}">
        <p14:creationId xmlns:p14="http://schemas.microsoft.com/office/powerpoint/2010/main" val="80344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BA1BB-7718-7151-AABA-FC91798EE8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1F77B-94DE-498F-3484-FB3794C4D8FB}"/>
              </a:ext>
            </a:extLst>
          </p:cNvPr>
          <p:cNvSpPr txBox="1"/>
          <p:nvPr/>
        </p:nvSpPr>
        <p:spPr>
          <a:xfrm>
            <a:off x="421269" y="1750391"/>
            <a:ext cx="73609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az-Latn-AZ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çılar bacarıqlarına və iş təcrübəsinə görə 3 yerə ayrılır </a:t>
            </a:r>
            <a:r>
              <a:rPr lang="en-GB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1.Junior Developer –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y</a:t>
            </a:r>
            <a:r>
              <a:rPr lang="az-Latn-AZ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əni ilk səviyyə developer. Əsasən kod yazma və dizayn kimi mövzularda komandaya dəstək verir.</a:t>
            </a:r>
          </a:p>
          <a:p>
            <a:endParaRPr lang="az-Latn-AZ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az-Latn-AZ" dirty="0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2.Middle (mid-level) Developer </a:t>
            </a:r>
            <a:r>
              <a:rPr lang="az-Latn-AZ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– adından da məlum olduğu kimi orta səviyyə developer.</a:t>
            </a:r>
          </a:p>
          <a:p>
            <a:r>
              <a:rPr lang="az-Latn-AZ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Əsasən 2-5 il arası iş təcbübəsi olub, hələ də sahəsində özünü inkişaf etdirən şəxsdir.</a:t>
            </a:r>
          </a:p>
          <a:p>
            <a:endParaRPr lang="az-Latn-AZ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az-Latn-AZ" dirty="0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3.Senior Developer – </a:t>
            </a:r>
            <a:r>
              <a:rPr lang="az-Latn-AZ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 təcrübəsi 5 ildən artıq, yaratdığı proyektlərin sayı hesabı bilinməyən, çox güclü kod yazmaq və oxuyub anlamaq həmçinin səhvləri tez bir zamanda həll etməyi bacaran şəxs.</a:t>
            </a:r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A5FA4-C93D-46FF-0423-2E362B329A07}"/>
              </a:ext>
            </a:extLst>
          </p:cNvPr>
          <p:cNvSpPr txBox="1"/>
          <p:nvPr/>
        </p:nvSpPr>
        <p:spPr>
          <a:xfrm>
            <a:off x="716280" y="236220"/>
            <a:ext cx="531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Developer və səviyyələri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2E855CF-59C7-A77F-CD97-1F41BE5A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23111"/>
            <a:ext cx="1649939" cy="16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3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51127-0B14-42DA-BD70-9D5C04EC4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A09E05-36E3-8883-2651-2532663C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0" y="777240"/>
            <a:ext cx="3726180" cy="372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67F16-4AB3-2341-4F38-55CF08FD6E3E}"/>
              </a:ext>
            </a:extLst>
          </p:cNvPr>
          <p:cNvSpPr txBox="1"/>
          <p:nvPr/>
        </p:nvSpPr>
        <p:spPr>
          <a:xfrm>
            <a:off x="1051560" y="1889760"/>
            <a:ext cx="4244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Əsas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vəzifəsi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kod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yazmaqdan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ibarət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olsa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da, o,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8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dizayn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ümumi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arxitekturası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8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sənədləri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digər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əlaqəli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inkişaf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prosesləri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üçün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tələbləri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hazırlaya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8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bilir</a:t>
            </a:r>
            <a:r>
              <a:rPr lang="en-GB" sz="18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GB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8AD35-A7E1-9640-D6F2-BEF2E61D35CA}"/>
              </a:ext>
            </a:extLst>
          </p:cNvPr>
          <p:cNvSpPr txBox="1"/>
          <p:nvPr/>
        </p:nvSpPr>
        <p:spPr>
          <a:xfrm>
            <a:off x="914400" y="4239756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B63C3-0498-5527-5EB4-32F00FA93647}"/>
              </a:ext>
            </a:extLst>
          </p:cNvPr>
          <p:cNvSpPr txBox="1"/>
          <p:nvPr/>
        </p:nvSpPr>
        <p:spPr>
          <a:xfrm>
            <a:off x="392942" y="1478756"/>
            <a:ext cx="399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void m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əlumat_2 () </a:t>
            </a: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E329C-AA73-0752-F80E-573930DE2C91}"/>
              </a:ext>
            </a:extLst>
          </p:cNvPr>
          <p:cNvSpPr txBox="1"/>
          <p:nvPr/>
        </p:nvSpPr>
        <p:spPr>
          <a:xfrm>
            <a:off x="575822" y="232172"/>
            <a:ext cx="399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Raleway" pitchFamily="2" charset="0"/>
              </a:rPr>
              <a:t>M</a:t>
            </a:r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üxtəlif Sahələr</a:t>
            </a:r>
            <a:endParaRPr lang="en-GB" sz="28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5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9D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9600" dirty="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27</a:t>
            </a:r>
            <a:r>
              <a:rPr lang="en" sz="9600" dirty="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az-Latn-AZ" sz="9600" dirty="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000</a:t>
            </a:r>
            <a:r>
              <a:rPr lang="en" sz="9600" dirty="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az-Latn-AZ" sz="9600" dirty="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000+</a:t>
            </a:r>
            <a:endParaRPr sz="9600" dirty="0">
              <a:solidFill>
                <a:srgbClr val="ABE3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az-Latn-AZ" sz="2200" dirty="0"/>
              <a:t>Dünyada 27 milyondan artıq insan müxtəlif səviyyələrdə proqramlaşdırma ilə məşğul olur !</a:t>
            </a:r>
            <a:endParaRPr sz="2200" dirty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ABE33F"/>
                </a:solidFill>
              </a:rPr>
              <a:t>18</a:t>
            </a:fld>
            <a:endParaRPr>
              <a:solidFill>
                <a:srgbClr val="ABE3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EA20CC2-FD8C-B3AF-B4A3-8909DC0B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432" y="2137411"/>
            <a:ext cx="5672816" cy="2754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04A36-9C68-D444-E4C3-D8533DE9E691}"/>
              </a:ext>
            </a:extLst>
          </p:cNvPr>
          <p:cNvSpPr txBox="1"/>
          <p:nvPr/>
        </p:nvSpPr>
        <p:spPr>
          <a:xfrm>
            <a:off x="301472" y="1295400"/>
            <a:ext cx="839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&lt;p1&gt;</a:t>
            </a:r>
          </a:p>
          <a:p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Amerika Birləşmiş Ştatlarında bir </a:t>
            </a:r>
            <a:r>
              <a:rPr lang="az-Latn-AZ" sz="1800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proqramçının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orta illik əmək haqqı </a:t>
            </a: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az-Latn-AZ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&lt;p1&gt;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F7F7F-8EB3-A7CE-1579-A4AF311D3269}"/>
              </a:ext>
            </a:extLst>
          </p:cNvPr>
          <p:cNvSpPr txBox="1"/>
          <p:nvPr/>
        </p:nvSpPr>
        <p:spPr>
          <a:xfrm>
            <a:off x="450574" y="251459"/>
            <a:ext cx="511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Raleway" pitchFamily="2" charset="0"/>
              </a:rPr>
              <a:t>S</a:t>
            </a:r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ən də işlə-Sən də Qazan !</a:t>
            </a:r>
            <a:endParaRPr lang="en-GB" sz="28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886650" y="230400"/>
            <a:ext cx="73707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000" dirty="0">
                <a:latin typeface="Raleway" pitchFamily="2" charset="0"/>
              </a:rPr>
              <a:t>13 sentyabr</a:t>
            </a:r>
            <a:endParaRPr sz="4000" dirty="0">
              <a:latin typeface="Raleway" pitchFamily="2" charset="0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6B52DF-B7B5-7F6B-F818-CDAA2185B88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4642" y="1978306"/>
            <a:ext cx="5600699" cy="1684305"/>
          </a:xfrm>
        </p:spPr>
        <p:txBody>
          <a:bodyPr/>
          <a:lstStyle/>
          <a:p>
            <a:pPr algn="just"/>
            <a:r>
              <a:rPr lang="en-GB" b="1" dirty="0">
                <a:solidFill>
                  <a:schemeClr val="accent2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13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Sentyabr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1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Beynəlxalq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Proqramçılar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Günüdür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təqvim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il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256-cı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günü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beynəlxalq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səviyyədə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qeyd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olunur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İl 365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gündən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ibarət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olarsa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sentyabrın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13-ü,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dörd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ildən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isə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sentyabrın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12-si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keçirilir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507C76B-099E-427C-353A-4E16D629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817" y="1712787"/>
            <a:ext cx="2517797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229550" y="22314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dirty="0"/>
              <a:t>Bir Developerin həyat hekayəsi </a:t>
            </a:r>
            <a:r>
              <a:rPr lang="en-GB" sz="3200" dirty="0"/>
              <a:t>:)</a:t>
            </a:r>
            <a:endParaRPr sz="3200" dirty="0"/>
          </a:p>
        </p:txBody>
      </p:sp>
      <p:sp>
        <p:nvSpPr>
          <p:cNvPr id="245" name="Google Shape;245;p27"/>
          <p:cNvSpPr/>
          <p:nvPr/>
        </p:nvSpPr>
        <p:spPr>
          <a:xfrm>
            <a:off x="4732143" y="1893755"/>
            <a:ext cx="2176752" cy="1646700"/>
          </a:xfrm>
          <a:prstGeom prst="homePlate">
            <a:avLst>
              <a:gd name="adj" fmla="val 211909"/>
            </a:avLst>
          </a:prstGeom>
          <a:solidFill>
            <a:srgbClr val="004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Run and Debug</a:t>
            </a:r>
            <a:endParaRPr b="1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2778937" y="1893755"/>
            <a:ext cx="2108010" cy="1646700"/>
          </a:xfrm>
          <a:prstGeom prst="homePlate">
            <a:avLst>
              <a:gd name="adj" fmla="val 211909"/>
            </a:avLst>
          </a:prstGeom>
          <a:solidFill>
            <a:srgbClr val="00AE9D">
              <a:alpha val="8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       </a:t>
            </a:r>
            <a:r>
              <a:rPr lang="en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S</a:t>
            </a:r>
            <a:r>
              <a:rPr lang="az-Latn-AZ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əhfi tap</a:t>
            </a:r>
            <a:endParaRPr b="1" dirty="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1028700" y="1893755"/>
            <a:ext cx="2108010" cy="1646700"/>
          </a:xfrm>
          <a:prstGeom prst="homePlate">
            <a:avLst>
              <a:gd name="adj" fmla="val 211909"/>
            </a:avLst>
          </a:prstGeom>
          <a:solidFill>
            <a:srgbClr val="ABE33F">
              <a:alpha val="8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Kod</a:t>
            </a:r>
            <a:r>
              <a:rPr lang="az-Latn-AZ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u</a:t>
            </a:r>
            <a:r>
              <a:rPr lang="en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 yaz</a:t>
            </a:r>
            <a:endParaRPr b="1" dirty="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Google Shape;247;p27">
            <a:extLst>
              <a:ext uri="{FF2B5EF4-FFF2-40B4-BE49-F238E27FC236}">
                <a16:creationId xmlns:a16="http://schemas.microsoft.com/office/drawing/2014/main" id="{B0A9CB4D-3FDC-FBA2-C4EF-4DBE5ABB978A}"/>
              </a:ext>
            </a:extLst>
          </p:cNvPr>
          <p:cNvSpPr/>
          <p:nvPr/>
        </p:nvSpPr>
        <p:spPr>
          <a:xfrm>
            <a:off x="6396318" y="1893755"/>
            <a:ext cx="2108010" cy="1646700"/>
          </a:xfrm>
          <a:prstGeom prst="homePlate">
            <a:avLst>
              <a:gd name="adj" fmla="val 211909"/>
            </a:avLst>
          </a:prstGeom>
          <a:solidFill>
            <a:srgbClr val="ABE33F">
              <a:alpha val="8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Kod</a:t>
            </a:r>
            <a:r>
              <a:rPr lang="az-Latn-AZ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u</a:t>
            </a:r>
            <a:r>
              <a:rPr lang="en" b="1" dirty="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 yaz</a:t>
            </a:r>
            <a:endParaRPr b="1" dirty="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AABE9-26EB-88EC-CF9A-0B0C89699FCC}"/>
              </a:ext>
            </a:extLst>
          </p:cNvPr>
          <p:cNvSpPr txBox="1"/>
          <p:nvPr/>
        </p:nvSpPr>
        <p:spPr>
          <a:xfrm>
            <a:off x="788466" y="4046220"/>
            <a:ext cx="756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Qeyd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D</a:t>
            </a:r>
            <a:r>
              <a:rPr lang="az-Latn-AZ" sz="24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övr sonsuz şəkildə davam edir 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:(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BC2DE-A8A0-04B3-EADA-15BB3F464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z-Latn-AZ" sz="3600" i="0" dirty="0">
                <a:latin typeface="Comic Sans MS" panose="030F0702030302020204" pitchFamily="66" charset="0"/>
              </a:rPr>
              <a:t>Məşhur Proqramçılar</a:t>
            </a:r>
            <a:endParaRPr lang="en-GB" sz="3600" i="0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29F86-B63A-FBA6-D93D-BBA2DDB4F3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955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20557-2DBF-6035-768E-1DEF41E84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256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95E4C-EBBB-473B-CE41-CDDD02C40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B3E43-2800-C554-5EC8-D42B1FE84B0F}"/>
              </a:ext>
            </a:extLst>
          </p:cNvPr>
          <p:cNvSpPr txBox="1"/>
          <p:nvPr/>
        </p:nvSpPr>
        <p:spPr>
          <a:xfrm>
            <a:off x="632460" y="251460"/>
            <a:ext cx="615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Bu maraqlıdır...</a:t>
            </a:r>
            <a:endParaRPr lang="en-GB" sz="28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3A20A-0A64-5FE4-BACF-FF24AB5D45D5}"/>
              </a:ext>
            </a:extLst>
          </p:cNvPr>
          <p:cNvSpPr txBox="1"/>
          <p:nvPr/>
        </p:nvSpPr>
        <p:spPr>
          <a:xfrm>
            <a:off x="575822" y="1623060"/>
            <a:ext cx="51968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Dünyada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8500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-ə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yaxın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proqramlaşdırma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mövcuddur</a:t>
            </a:r>
            <a:endParaRPr lang="az-Latn-AZ" sz="2000" b="0" i="0" dirty="0">
              <a:solidFill>
                <a:schemeClr val="accent4">
                  <a:lumMod val="50000"/>
                </a:schemeClr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az-Latn-AZ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Bilirsinizmi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ilk İT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mütəxəssisi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qadın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idi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britaniyalı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Ada </a:t>
            </a:r>
            <a:r>
              <a:rPr lang="en-GB" sz="20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Lavleys</a:t>
            </a:r>
            <a:r>
              <a:rPr lang="az-Latn-AZ" sz="2000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Məhz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o, 19-cu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əsrdə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analitik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aqreqator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üçün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alqoritm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yazan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yəni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müasir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kompüterin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əcdadı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qadın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olub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GB" sz="20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8FF3707-53FC-807B-4C66-B63FC97C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99" y="428938"/>
            <a:ext cx="2423061" cy="3480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5F341C-A1F0-1277-3F47-B4CFB726CC02}"/>
              </a:ext>
            </a:extLst>
          </p:cNvPr>
          <p:cNvSpPr txBox="1"/>
          <p:nvPr/>
        </p:nvSpPr>
        <p:spPr>
          <a:xfrm>
            <a:off x="6355080" y="4050282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7030A0"/>
                </a:solidFill>
              </a:rPr>
              <a:t>ADA LAVLEYS</a:t>
            </a:r>
          </a:p>
        </p:txBody>
      </p:sp>
    </p:spTree>
    <p:extLst>
      <p:ext uri="{BB962C8B-B14F-4D97-AF65-F5344CB8AC3E}">
        <p14:creationId xmlns:p14="http://schemas.microsoft.com/office/powerpoint/2010/main" val="3147271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9"/>
          <p:cNvSpPr txBox="1"/>
          <p:nvPr/>
        </p:nvSpPr>
        <p:spPr>
          <a:xfrm>
            <a:off x="1106100" y="316962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Təqdimatımız sona çatdı </a:t>
            </a:r>
            <a:r>
              <a:rPr lang="en-GB" sz="2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28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diqq</a:t>
            </a:r>
            <a:r>
              <a:rPr lang="az-Latn-AZ" sz="2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ətlə </a:t>
            </a:r>
            <a:r>
              <a:rPr lang="en-GB" sz="2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az-Latn-AZ" sz="2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ə sona qədər izlədiyiniz üçün təşəkkürlər </a:t>
            </a:r>
            <a:r>
              <a:rPr lang="en-GB" sz="2800" b="1" dirty="0">
                <a:solidFill>
                  <a:srgbClr val="434343"/>
                </a:solidFill>
                <a:latin typeface="+mj-lt"/>
                <a:ea typeface="Montserrat"/>
                <a:cs typeface="Montserrat"/>
                <a:sym typeface="Montserrat"/>
              </a:rPr>
              <a:t>&lt;3</a:t>
            </a:r>
            <a:endParaRPr sz="2800" b="1" dirty="0">
              <a:solidFill>
                <a:srgbClr val="434343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2CBFF-AB17-56D0-E43A-50D367F2AB4D}"/>
              </a:ext>
            </a:extLst>
          </p:cNvPr>
          <p:cNvSpPr txBox="1"/>
          <p:nvPr/>
        </p:nvSpPr>
        <p:spPr>
          <a:xfrm>
            <a:off x="1463040" y="1480395"/>
            <a:ext cx="599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Bununla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birlikdə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bütün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proqramçıları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təbrik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edirik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!</a:t>
            </a:r>
            <a:r>
              <a:rPr lang="az-Latn-AZ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Yeni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proqramlar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2400" b="1" i="0" dirty="0" err="1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arzulayırıq</a:t>
            </a:r>
            <a:r>
              <a:rPr lang="en-GB" sz="2400" b="1" i="0" dirty="0">
                <a:solidFill>
                  <a:srgbClr val="434343"/>
                </a:solidFill>
                <a:effectLst/>
                <a:latin typeface="Montserrat" panose="00000500000000000000" pitchFamily="2" charset="0"/>
              </a:rPr>
              <a:t>!</a:t>
            </a:r>
            <a:endParaRPr lang="en-GB" sz="2400" b="1" dirty="0">
              <a:solidFill>
                <a:srgbClr val="434343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E090B-D14C-D9C0-D9AF-F0F8690EF6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3D3B8-0C20-224F-7C88-11F0E0743BCE}"/>
              </a:ext>
            </a:extLst>
          </p:cNvPr>
          <p:cNvSpPr txBox="1"/>
          <p:nvPr/>
        </p:nvSpPr>
        <p:spPr>
          <a:xfrm>
            <a:off x="3341594" y="1243853"/>
            <a:ext cx="53989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GB" sz="16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Bu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dünyanın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çox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ölkəsində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qeyd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olunsa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da,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Rusiyada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rəsmi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bayram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elan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edilib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Həmin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təqvimin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qeyd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olunması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fikri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rusiyalı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proqramçılar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Mixail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Çervyakov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Valentin Balt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tərəfindən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irəli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sürülüb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Onlar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>
                <a:solidFill>
                  <a:srgbClr val="88613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256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rəqəmini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ikili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kod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sisteminə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yəni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rəqəmsal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informasiyada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səkkiz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bitin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baytla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ifadə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olunduğu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fərqli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dəyərlərə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görə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seçiblər</a:t>
            </a:r>
            <a:r>
              <a:rPr lang="en-GB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az-Latn-AZ" sz="1600" b="0" i="0" dirty="0">
              <a:solidFill>
                <a:schemeClr val="accent4">
                  <a:lumMod val="50000"/>
                </a:schemeClr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BAB34BC-424F-63C2-BFEC-7ACF0181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0" y="1902758"/>
            <a:ext cx="2655988" cy="2276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97B815-2BD2-9E9B-45EC-B9723EEE9B1B}"/>
              </a:ext>
            </a:extLst>
          </p:cNvPr>
          <p:cNvSpPr txBox="1"/>
          <p:nvPr/>
        </p:nvSpPr>
        <p:spPr>
          <a:xfrm>
            <a:off x="931182" y="145457"/>
            <a:ext cx="6320121" cy="70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</a:rPr>
              <a:t>code();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D4CAC-945A-D440-8AB5-AC97CCA6E597}"/>
              </a:ext>
            </a:extLst>
          </p:cNvPr>
          <p:cNvSpPr txBox="1"/>
          <p:nvPr/>
        </p:nvSpPr>
        <p:spPr>
          <a:xfrm>
            <a:off x="3244006" y="1066571"/>
            <a:ext cx="265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lang="az-Latn-AZ" sz="16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information() </a:t>
            </a:r>
            <a:r>
              <a:rPr lang="en-GB" sz="16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  <a:endParaRPr lang="az-Latn-AZ" sz="1600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C9758-CDFB-EFD7-93F7-DAFD41EB5660}"/>
              </a:ext>
            </a:extLst>
          </p:cNvPr>
          <p:cNvSpPr txBox="1"/>
          <p:nvPr/>
        </p:nvSpPr>
        <p:spPr>
          <a:xfrm>
            <a:off x="3765177" y="4269441"/>
            <a:ext cx="26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4315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subTitle" idx="4294967295"/>
          </p:nvPr>
        </p:nvSpPr>
        <p:spPr>
          <a:xfrm>
            <a:off x="446400" y="1667049"/>
            <a:ext cx="4795200" cy="2513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Proqramçılar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Günü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ilk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dəfə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2002-ci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ildə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qeyd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olunub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Bundan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sonra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internet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vasitəsilə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dünyaya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yayılan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həmin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təqvim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Beynəlxalq</a:t>
            </a:r>
            <a:r>
              <a:rPr lang="en-GB" sz="20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Proqramçılar</a:t>
            </a:r>
            <a:r>
              <a:rPr lang="en-GB" sz="20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Günü</a:t>
            </a:r>
            <a:r>
              <a:rPr lang="en-GB" sz="2000" b="0" i="0" dirty="0">
                <a:solidFill>
                  <a:srgbClr val="7030A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kimi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2007-ci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ildə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təsis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edilib</a:t>
            </a:r>
            <a:r>
              <a:rPr lang="en-GB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sz="2000" b="1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46D2F0D-0E6B-9E25-69CB-B80EA6B8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32" y="1454201"/>
            <a:ext cx="2672622" cy="2813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ECA68-C342-C4D0-7AD3-2AEC3A973DC3}"/>
              </a:ext>
            </a:extLst>
          </p:cNvPr>
          <p:cNvSpPr txBox="1"/>
          <p:nvPr/>
        </p:nvSpPr>
        <p:spPr>
          <a:xfrm>
            <a:off x="504000" y="161163"/>
            <a:ext cx="51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0" dirty="0">
                <a:solidFill>
                  <a:schemeClr val="bg1"/>
                </a:solidFill>
                <a:effectLst/>
                <a:latin typeface="Raleway" pitchFamily="2" charset="0"/>
              </a:rPr>
              <a:t>Programmers’ Day</a:t>
            </a:r>
            <a:endParaRPr lang="en-GB" sz="32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119721" y="1468808"/>
            <a:ext cx="7955878" cy="1310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◆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proqram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ərtibatçısının vazkeçilməz </a:t>
            </a:r>
            <a:r>
              <a:rPr lang="az-Latn-AZ" sz="1800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dostu var </a:t>
            </a: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GB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1.Proqramla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şdırma dili</a:t>
            </a:r>
            <a:endParaRPr lang="en-GB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az-Latn-AZ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az-Latn-AZ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2.Proqramlaşdırma mühiti – </a:t>
            </a:r>
            <a:r>
              <a:rPr lang="en-GB" sz="1800" dirty="0">
                <a:solidFill>
                  <a:srgbClr val="7030A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IDE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GB"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1800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3.Kompilyator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Picture 8" descr="A group of people looking at a screen&#10;&#10;Description automatically generated with low confidence">
            <a:extLst>
              <a:ext uri="{FF2B5EF4-FFF2-40B4-BE49-F238E27FC236}">
                <a16:creationId xmlns:a16="http://schemas.microsoft.com/office/drawing/2014/main" id="{D92859B0-9432-C146-3675-C92799FF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050" y="1953551"/>
            <a:ext cx="2796300" cy="279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90577-F568-0757-D31E-89E3117BF529}"/>
              </a:ext>
            </a:extLst>
          </p:cNvPr>
          <p:cNvSpPr txBox="1"/>
          <p:nvPr/>
        </p:nvSpPr>
        <p:spPr>
          <a:xfrm>
            <a:off x="712800" y="259200"/>
            <a:ext cx="2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&lt;&gt;&lt;/&gt;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1808640" y="1896035"/>
            <a:ext cx="5526719" cy="1351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solidFill>
                  <a:schemeClr val="bg1"/>
                </a:solidFill>
                <a:latin typeface="Comic Sans MS" panose="030F0702030302020204" pitchFamily="66" charset="0"/>
              </a:rPr>
              <a:t>Hissə 1 P</a:t>
            </a:r>
            <a:r>
              <a:rPr lang="en-GB" dirty="0" err="1">
                <a:solidFill>
                  <a:schemeClr val="bg1"/>
                </a:solidFill>
                <a:latin typeface="Comic Sans MS" panose="030F0702030302020204" pitchFamily="66" charset="0"/>
              </a:rPr>
              <a:t>roqramlaşdırma</a:t>
            </a:r>
            <a:r>
              <a:rPr lang="en-GB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mic Sans MS" panose="030F0702030302020204" pitchFamily="66" charset="0"/>
              </a:rPr>
              <a:t>dilləri</a:t>
            </a:r>
            <a:endParaRPr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8A2D7780-4750-E034-2750-7C66DAAF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68909">
            <a:off x="4246817" y="1040032"/>
            <a:ext cx="750282" cy="797175"/>
          </a:xfrm>
          <a:prstGeom prst="rect">
            <a:avLst/>
          </a:prstGeom>
        </p:spPr>
      </p:pic>
      <p:sp>
        <p:nvSpPr>
          <p:cNvPr id="7" name="Google Shape;131;p15">
            <a:extLst>
              <a:ext uri="{FF2B5EF4-FFF2-40B4-BE49-F238E27FC236}">
                <a16:creationId xmlns:a16="http://schemas.microsoft.com/office/drawing/2014/main" id="{51A9BE5B-9073-23BC-2AE2-F808AE546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6800" y="2109754"/>
            <a:ext cx="4097549" cy="1924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Raleway" pitchFamily="2" charset="0"/>
              </a:rPr>
              <a:t>       </a:t>
            </a: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while (alive) {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eat();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sleep();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code();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repeat();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  </a:t>
            </a:r>
            <a:endParaRPr dirty="0">
              <a:solidFill>
                <a:srgbClr val="00206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D00495C-13FF-68EC-EBCA-2BE7394CB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9" y="2355775"/>
            <a:ext cx="1325228" cy="1325228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4E7F09-E09D-CBAB-72ED-3984C1844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78" y="2355775"/>
            <a:ext cx="1325228" cy="1325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B030C-CBEA-1FA2-B553-29F4593164E5}"/>
              </a:ext>
            </a:extLst>
          </p:cNvPr>
          <p:cNvSpPr txBox="1"/>
          <p:nvPr/>
        </p:nvSpPr>
        <p:spPr>
          <a:xfrm>
            <a:off x="2244275" y="2726002"/>
            <a:ext cx="69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D2407-07F3-582A-39CB-F59FBE0C27DD}"/>
              </a:ext>
            </a:extLst>
          </p:cNvPr>
          <p:cNvSpPr txBox="1"/>
          <p:nvPr/>
        </p:nvSpPr>
        <p:spPr>
          <a:xfrm>
            <a:off x="575822" y="1109696"/>
            <a:ext cx="894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Kod</a:t>
            </a:r>
            <a:r>
              <a:rPr lang="en-GB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</a:t>
            </a:r>
            <a:r>
              <a:rPr lang="az-Latn-AZ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ümunəsi hansı dildə yazılmış ola bilər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  <a:endParaRPr lang="en-GB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3342CD-6998-CD9E-6DC3-6397850B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24" y="989593"/>
            <a:ext cx="8251351" cy="37602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rot="10800000">
            <a:off x="0" y="3386700"/>
            <a:ext cx="3312000" cy="1756800"/>
          </a:xfrm>
          <a:custGeom>
            <a:avLst/>
            <a:gdLst/>
            <a:ahLst/>
            <a:cxnLst/>
            <a:rect l="l" t="t" r="r" b="b"/>
            <a:pathLst>
              <a:path w="171613" h="151586" extrusionOk="0">
                <a:moveTo>
                  <a:pt x="0" y="694"/>
                </a:moveTo>
                <a:lnTo>
                  <a:pt x="171613" y="0"/>
                </a:lnTo>
                <a:lnTo>
                  <a:pt x="170790" y="151586"/>
                </a:lnTo>
                <a:lnTo>
                  <a:pt x="46492" y="123154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A1775-30FF-596C-8972-B349DD1F2C69}"/>
              </a:ext>
            </a:extLst>
          </p:cNvPr>
          <p:cNvSpPr txBox="1"/>
          <p:nvPr/>
        </p:nvSpPr>
        <p:spPr>
          <a:xfrm>
            <a:off x="725342" y="265659"/>
            <a:ext cx="58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b="1" dirty="0">
                <a:solidFill>
                  <a:schemeClr val="bg1"/>
                </a:solidFill>
                <a:latin typeface="Raleway" pitchFamily="2" charset="0"/>
              </a:rPr>
              <a:t>Dillər və anlamı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BD17B-D4A1-EF75-C4B2-B99A4161E29D}"/>
              </a:ext>
            </a:extLst>
          </p:cNvPr>
          <p:cNvSpPr txBox="1"/>
          <p:nvPr/>
        </p:nvSpPr>
        <p:spPr>
          <a:xfrm>
            <a:off x="3223922" y="1487448"/>
            <a:ext cx="5666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&lt;head&gt;</a:t>
            </a:r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accent4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dedikdə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istənilən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işarələr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sistemini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başa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düşəcəyik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İşarə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dedikdə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isə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informasiyanı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ötürmək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üçün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xüsusi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seçilmiş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obyekt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nəzərdə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tutulacaq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Məsələn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kağızdakı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hərf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əl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işarəsi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sifətin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ifadəsi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çeviricinin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vəziyyəti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s. Bu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çox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ümumi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tərif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olduğundan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bura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heyvanların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təbii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dillərini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insanların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dillərini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daxil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etmək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olar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Müxtəlif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dillərin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olması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dildən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başqa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dilə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tərcümə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translyasiya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problemini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yaradır</a:t>
            </a:r>
            <a:r>
              <a:rPr lang="en-GB" b="0" i="0" dirty="0">
                <a:solidFill>
                  <a:schemeClr val="accent4">
                    <a:lumMod val="50000"/>
                  </a:schemeClr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endParaRPr lang="en-GB" b="0" i="0" dirty="0">
              <a:solidFill>
                <a:schemeClr val="accent4">
                  <a:lumMod val="50000"/>
                </a:schemeClr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&lt;/head&gt;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9A007D0-203A-CAF2-F47E-C4FD0D2B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2" y="1209599"/>
            <a:ext cx="1841036" cy="2011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calus template">
  <a:themeElements>
    <a:clrScheme name="Custom 347">
      <a:dk1>
        <a:srgbClr val="004C52"/>
      </a:dk1>
      <a:lt1>
        <a:srgbClr val="FFFFFF"/>
      </a:lt1>
      <a:dk2>
        <a:srgbClr val="788788"/>
      </a:dk2>
      <a:lt2>
        <a:srgbClr val="E6EEED"/>
      </a:lt2>
      <a:accent1>
        <a:srgbClr val="004C52"/>
      </a:accent1>
      <a:accent2>
        <a:srgbClr val="00AE9D"/>
      </a:accent2>
      <a:accent3>
        <a:srgbClr val="4BD3B0"/>
      </a:accent3>
      <a:accent4>
        <a:srgbClr val="68DD6B"/>
      </a:accent4>
      <a:accent5>
        <a:srgbClr val="ABE33F"/>
      </a:accent5>
      <a:accent6>
        <a:srgbClr val="DBEEA6"/>
      </a:accent6>
      <a:hlink>
        <a:srgbClr val="004C5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792</Words>
  <Application>Microsoft Office PowerPoint</Application>
  <PresentationFormat>On-screen Show (16:9)</PresentationFormat>
  <Paragraphs>104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Bahnschrift</vt:lpstr>
      <vt:lpstr>Cascadia Code</vt:lpstr>
      <vt:lpstr>Comic Sans MS</vt:lpstr>
      <vt:lpstr>Karla</vt:lpstr>
      <vt:lpstr>Montserrat</vt:lpstr>
      <vt:lpstr>Raleway</vt:lpstr>
      <vt:lpstr>Escalus template</vt:lpstr>
      <vt:lpstr>Beynəlxalq  Proqramçılar Günü</vt:lpstr>
      <vt:lpstr>13 sentyabr</vt:lpstr>
      <vt:lpstr>PowerPoint Presentation</vt:lpstr>
      <vt:lpstr>PowerPoint Presentation</vt:lpstr>
      <vt:lpstr>PowerPoint Presentation</vt:lpstr>
      <vt:lpstr>Hissə 1 Proqramlaşdırma dilləri</vt:lpstr>
      <vt:lpstr>PowerPoint Presentation</vt:lpstr>
      <vt:lpstr>PowerPoint Presentation</vt:lpstr>
      <vt:lpstr>PowerPoint Presentation</vt:lpstr>
      <vt:lpstr>PowerPoint Presentation</vt:lpstr>
      <vt:lpstr>Hello, World!</vt:lpstr>
      <vt:lpstr>Dünya Statistikası</vt:lpstr>
      <vt:lpstr>Hissə 2 Developer və gördüyü iş</vt:lpstr>
      <vt:lpstr>PowerPoint Presentation</vt:lpstr>
      <vt:lpstr>PowerPoint Presentation</vt:lpstr>
      <vt:lpstr>PowerPoint Presentation</vt:lpstr>
      <vt:lpstr>PowerPoint Presentation</vt:lpstr>
      <vt:lpstr>27,000,000+</vt:lpstr>
      <vt:lpstr>PowerPoint Presentation</vt:lpstr>
      <vt:lpstr>Bir Developerin həyat hekayəsi :)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Beynəlxalq  Proqramçılar Günü</dc:title>
  <cp:lastModifiedBy>Zakir Aliyev Agamehdi</cp:lastModifiedBy>
  <cp:revision>2</cp:revision>
  <dcterms:modified xsi:type="dcterms:W3CDTF">2022-09-05T06:49:32Z</dcterms:modified>
</cp:coreProperties>
</file>